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2"/>
  </p:notesMasterIdLst>
  <p:handoutMasterIdLst>
    <p:handoutMasterId r:id="rId33"/>
  </p:handoutMasterIdLst>
  <p:sldIdLst>
    <p:sldId id="428" r:id="rId2"/>
    <p:sldId id="382" r:id="rId3"/>
    <p:sldId id="419" r:id="rId4"/>
    <p:sldId id="277" r:id="rId5"/>
    <p:sldId id="422" r:id="rId6"/>
    <p:sldId id="278" r:id="rId7"/>
    <p:sldId id="421" r:id="rId8"/>
    <p:sldId id="384" r:id="rId9"/>
    <p:sldId id="423" r:id="rId10"/>
    <p:sldId id="383" r:id="rId11"/>
    <p:sldId id="424" r:id="rId12"/>
    <p:sldId id="425" r:id="rId13"/>
    <p:sldId id="390" r:id="rId14"/>
    <p:sldId id="391" r:id="rId15"/>
    <p:sldId id="389" r:id="rId16"/>
    <p:sldId id="426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16" r:id="rId29"/>
    <p:sldId id="348" r:id="rId30"/>
    <p:sldId id="420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005DA2"/>
    <a:srgbClr val="0033CC"/>
    <a:srgbClr val="790101"/>
    <a:srgbClr val="890101"/>
    <a:srgbClr val="910101"/>
    <a:srgbClr val="86081A"/>
    <a:srgbClr val="9DB6E7"/>
    <a:srgbClr val="94AFE4"/>
    <a:srgbClr val="62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94626" autoAdjust="0"/>
  </p:normalViewPr>
  <p:slideViewPr>
    <p:cSldViewPr>
      <p:cViewPr varScale="1">
        <p:scale>
          <a:sx n="189" d="100"/>
          <a:sy n="189" d="100"/>
        </p:scale>
        <p:origin x="-22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01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8B232-C17E-47AB-B622-A7FEBAD2BE1C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8B563-BF6F-4568-8EB5-D40B0DFE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49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CF5F01-DE69-42C6-A6BC-27980DDEA6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6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0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my second</a:t>
            </a:r>
            <a:r>
              <a:rPr lang="en-US" baseline="0" dirty="0" smtClean="0"/>
              <a:t> time at MABUG, and, my </a:t>
            </a:r>
            <a:r>
              <a:rPr lang="en-US" dirty="0" smtClean="0"/>
              <a:t>first time speaking at MABUG and in about 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Howard </a:t>
            </a:r>
            <a:r>
              <a:rPr lang="en-US" dirty="0" err="1" smtClean="0"/>
              <a:t>Frysinger</a:t>
            </a:r>
            <a:r>
              <a:rPr lang="en-US" baseline="0" dirty="0" smtClean="0"/>
              <a:t> is on Facebook, I </a:t>
            </a:r>
            <a:r>
              <a:rPr lang="en-US" baseline="0" dirty="0" err="1" smtClean="0"/>
              <a:t>googled</a:t>
            </a:r>
            <a:r>
              <a:rPr lang="en-US" baseline="0" smtClean="0"/>
              <a:t> him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8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4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4/25/2013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481E-BFCA-414E-9674-57D60149A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96390"/>
            <a:ext cx="9144000" cy="2616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MABUG 2014 Conference</a:t>
            </a:r>
            <a:r>
              <a:rPr lang="en-US" sz="1100" baseline="0" dirty="0" smtClean="0"/>
              <a:t>							      </a:t>
            </a:r>
            <a:r>
              <a:rPr lang="en-US" sz="1100" dirty="0" smtClean="0"/>
              <a:t>Session ID: 8743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eaLnBrk="1" hangingPunct="1"/>
            <a:r>
              <a:rPr lang="en-US" sz="1400" dirty="0" smtClean="0">
                <a:solidFill>
                  <a:schemeClr val="tx2"/>
                </a:solidFill>
              </a:rPr>
              <a:t>4/25/2013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kumimoji="0" lang="en-US" dirty="0" smtClean="0">
                <a:solidFill>
                  <a:schemeClr val="tx2">
                    <a:shade val="90000"/>
                  </a:schemeClr>
                </a:solidFill>
              </a:rPr>
              <a:t>8743</a:t>
            </a:r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Helvetica" pitchFamily="34" charset="0"/>
          <a:ea typeface="+mj-ea"/>
          <a:cs typeface="Helvetic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oward.frysinger@ellucian.com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w041219b0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3657600" cy="3840480"/>
          </a:xfrm>
          <a:prstGeom prst="rect">
            <a:avLst/>
          </a:prstGeom>
        </p:spPr>
      </p:pic>
      <p:pic>
        <p:nvPicPr>
          <p:cNvPr id="6" name="Picture 5" descr="snowmak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987209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3276600"/>
            <a:ext cx="4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7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Space-Depl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4859543" cy="40625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1143000"/>
            <a:ext cx="6019800" cy="7802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ea typeface="+mj-ea"/>
                <a:cs typeface="Helvetic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ping Ops to deploy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Slows down the process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copies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Ops don’t use Windows - PITA getting the file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Fragile process, must get the correct file and deploy to the correct server and location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97858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What is Jenkins?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“Jenkins is an award-winning application that monitors executions of repeated jobs.”</a:t>
            </a:r>
          </a:p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Ops had been using it for: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CAS </a:t>
            </a:r>
            <a:r>
              <a:rPr lang="en-US" sz="3000" dirty="0" smtClean="0"/>
              <a:t>- built </a:t>
            </a:r>
            <a:r>
              <a:rPr lang="en-US" sz="3000" dirty="0" smtClean="0"/>
              <a:t>&amp; half-deployed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Puppet manifest – tested and deployed</a:t>
            </a:r>
          </a:p>
          <a:p>
            <a:pPr lvl="1">
              <a:spcBef>
                <a:spcPct val="60000"/>
              </a:spcBef>
            </a:pPr>
            <a:r>
              <a:rPr lang="en-US" sz="3000" dirty="0" err="1" smtClean="0"/>
              <a:t>Sympa</a:t>
            </a:r>
            <a:r>
              <a:rPr lang="en-US" sz="3000" dirty="0" smtClean="0"/>
              <a:t> Source </a:t>
            </a:r>
            <a:r>
              <a:rPr lang="en-US" sz="3000" dirty="0" smtClean="0"/>
              <a:t>- built</a:t>
            </a:r>
            <a:r>
              <a:rPr lang="en-US" sz="3000" dirty="0" smtClean="0"/>
              <a:t>, and,</a:t>
            </a:r>
            <a:r>
              <a:rPr lang="en-US" sz="3000" dirty="0"/>
              <a:t> </a:t>
            </a:r>
            <a:r>
              <a:rPr lang="en-US" sz="3000" dirty="0" smtClean="0"/>
              <a:t>half-deployed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089183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 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787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590800"/>
            <a:ext cx="7772400" cy="3200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</a:t>
            </a:r>
            <a:r>
              <a:rPr lang="en-US" sz="2800" dirty="0" smtClean="0"/>
              <a:t> pushes code to </a:t>
            </a:r>
            <a:r>
              <a:rPr lang="en-US" sz="2800" dirty="0" err="1" smtClean="0"/>
              <a:t>git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Git</a:t>
            </a:r>
            <a:r>
              <a:rPr lang="en-US" sz="2800" dirty="0" smtClean="0"/>
              <a:t> pings Jenkins it has something for it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</a:t>
            </a:r>
            <a:r>
              <a:rPr lang="en-US" sz="2800" dirty="0" err="1" smtClean="0"/>
              <a:t>git’s</a:t>
            </a:r>
            <a:r>
              <a:rPr lang="en-US" sz="2800" dirty="0" smtClean="0"/>
              <a:t> the updated code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builds a </a:t>
            </a:r>
            <a:r>
              <a:rPr lang="en-US" sz="2800" dirty="0" err="1" smtClean="0"/>
              <a:t>warfile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“deploys” the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Tomcat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Post-Jenkins Pros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Jenkins server runs the same:</a:t>
            </a:r>
          </a:p>
          <a:p>
            <a:pPr lvl="1"/>
            <a:r>
              <a:rPr lang="en-US" sz="2600" dirty="0" smtClean="0"/>
              <a:t>OS – built on the same image as the </a:t>
            </a:r>
            <a:r>
              <a:rPr lang="en-US" sz="2600" dirty="0" err="1" smtClean="0"/>
              <a:t>Tocmat</a:t>
            </a:r>
            <a:r>
              <a:rPr lang="en-US" sz="2600" dirty="0" smtClean="0"/>
              <a:t> servers</a:t>
            </a:r>
          </a:p>
          <a:p>
            <a:pPr lvl="1"/>
            <a:r>
              <a:rPr lang="en-US" sz="2600" dirty="0" smtClean="0"/>
              <a:t>Java</a:t>
            </a:r>
          </a:p>
          <a:p>
            <a:pPr lvl="1"/>
            <a:r>
              <a:rPr lang="en-US" sz="2600" dirty="0" smtClean="0"/>
              <a:t>Tomcat</a:t>
            </a:r>
            <a:endParaRPr lang="en-US" sz="2600" dirty="0"/>
          </a:p>
          <a:p>
            <a:r>
              <a:rPr lang="en-US" sz="2800" dirty="0" err="1" smtClean="0"/>
              <a:t>Warfile</a:t>
            </a:r>
            <a:r>
              <a:rPr lang="en-US" sz="2800" dirty="0" smtClean="0"/>
              <a:t> is built automatically at check-in</a:t>
            </a:r>
          </a:p>
          <a:p>
            <a:r>
              <a:rPr lang="en-US" sz="2800" dirty="0" smtClean="0"/>
              <a:t>Jenkins deploys the correct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the correct server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tomate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197600" cy="4648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Demonstration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Vagrant – tool to create reproducible </a:t>
            </a:r>
            <a:r>
              <a:rPr lang="en-US" sz="2800" dirty="0" err="1" smtClean="0"/>
              <a:t>dev</a:t>
            </a:r>
            <a:r>
              <a:rPr lang="en-US" sz="2800" dirty="0"/>
              <a:t> </a:t>
            </a:r>
            <a:r>
              <a:rPr lang="en-US" sz="2800" dirty="0" smtClean="0"/>
              <a:t>VM’s</a:t>
            </a:r>
          </a:p>
          <a:p>
            <a:pPr lvl="1"/>
            <a:r>
              <a:rPr lang="en-US" sz="2600" dirty="0" smtClean="0"/>
              <a:t>OS – built on the same image as the </a:t>
            </a:r>
            <a:r>
              <a:rPr lang="en-US" sz="2600" dirty="0" smtClean="0"/>
              <a:t>servers using packer</a:t>
            </a:r>
            <a:endParaRPr lang="en-US" sz="2600" dirty="0" smtClean="0"/>
          </a:p>
          <a:p>
            <a:pPr lvl="1"/>
            <a:r>
              <a:rPr lang="en-US" sz="2600" dirty="0" smtClean="0"/>
              <a:t>Software – installed using the same Puppet manifest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05901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Screen Shot 2014-09-17 at 12.5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8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2.58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803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2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362200"/>
            <a:ext cx="7620000" cy="1158875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rgbClr val="0062AC"/>
                </a:solidFill>
              </a:rPr>
              <a:t>Automated Build and Deployment of Tomcat Apps</a:t>
            </a:r>
            <a:endParaRPr lang="en-US" sz="6000" dirty="0">
              <a:solidFill>
                <a:srgbClr val="0062A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968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267200"/>
            <a:ext cx="7854696" cy="1752600"/>
          </a:xfrm>
          <a:noFill/>
          <a:ln/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Presented by: </a:t>
            </a:r>
            <a:r>
              <a:rPr lang="en-US" dirty="0" smtClean="0">
                <a:solidFill>
                  <a:schemeClr val="tx1"/>
                </a:solidFill>
              </a:rPr>
              <a:t>Chris Peck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Institution/Company: College of William and Mary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Date: 9/29/2014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Session ID: 8743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0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.03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05.2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.06.2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1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9" y="914400"/>
            <a:ext cx="9144000" cy="56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90600"/>
            <a:ext cx="6781800" cy="1219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Building and Deploying XE </a:t>
            </a:r>
            <a:r>
              <a:rPr lang="en-US" sz="4000" dirty="0" err="1" smtClean="0"/>
              <a:t>warfile</a:t>
            </a:r>
            <a:r>
              <a:rPr lang="en-US" sz="4000" dirty="0" smtClean="0"/>
              <a:t> the </a:t>
            </a:r>
            <a:r>
              <a:rPr lang="en-US" sz="4000" dirty="0" err="1" smtClean="0"/>
              <a:t>Ellucian</a:t>
            </a:r>
            <a:r>
              <a:rPr lang="en-US" sz="4000" dirty="0" smtClean="0"/>
              <a:t> Way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7543800" cy="3886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Download the Software – this is for the Student Faculty Grade Entry:</a:t>
            </a:r>
          </a:p>
          <a:p>
            <a:pPr lvl="1"/>
            <a:r>
              <a:rPr lang="en-US" dirty="0" smtClean="0"/>
              <a:t>Go to Website, login</a:t>
            </a:r>
          </a:p>
          <a:p>
            <a:pPr lvl="1"/>
            <a:r>
              <a:rPr lang="en-US" dirty="0" smtClean="0"/>
              <a:t>Click on Download Center</a:t>
            </a:r>
          </a:p>
          <a:p>
            <a:pPr lvl="1"/>
            <a:r>
              <a:rPr lang="en-US" dirty="0" smtClean="0"/>
              <a:t>Click on Banner Student, List versions</a:t>
            </a:r>
          </a:p>
          <a:p>
            <a:pPr lvl="1"/>
            <a:r>
              <a:rPr lang="en-US" dirty="0" smtClean="0"/>
              <a:t>Find the “Patches and Releases” you need</a:t>
            </a:r>
          </a:p>
          <a:p>
            <a:pPr lvl="1"/>
            <a:r>
              <a:rPr lang="en-US" dirty="0" smtClean="0"/>
              <a:t>Click the checkbox next to the “Patch” you need</a:t>
            </a:r>
          </a:p>
          <a:p>
            <a:pPr lvl="1"/>
            <a:r>
              <a:rPr lang="en-US" dirty="0" smtClean="0"/>
              <a:t>Check the “I wish to FTP” box</a:t>
            </a:r>
          </a:p>
          <a:p>
            <a:pPr lvl="1"/>
            <a:r>
              <a:rPr lang="en-US" dirty="0" smtClean="0"/>
              <a:t>Click on “ZIP Selected Files”</a:t>
            </a:r>
          </a:p>
          <a:p>
            <a:pPr lvl="1"/>
            <a:r>
              <a:rPr lang="en-US" dirty="0" smtClean="0"/>
              <a:t>Click on “Move Your Zip File to Our FTP Server”</a:t>
            </a:r>
          </a:p>
          <a:p>
            <a:pPr lvl="1"/>
            <a:r>
              <a:rPr lang="en-US" dirty="0" smtClean="0"/>
              <a:t>Click on the Red “New! Now you can use this link to download your ZIP file”</a:t>
            </a:r>
          </a:p>
          <a:p>
            <a:pPr lvl="2"/>
            <a:r>
              <a:rPr lang="en-US" dirty="0" smtClean="0"/>
              <a:t>Or wait for email from </a:t>
            </a:r>
            <a:r>
              <a:rPr lang="en-US" dirty="0">
                <a:hlinkClick r:id="rId3"/>
              </a:rPr>
              <a:t>howard.frysinger@</a:t>
            </a:r>
            <a:r>
              <a:rPr lang="en-US" dirty="0" smtClean="0">
                <a:hlinkClick r:id="rId3"/>
              </a:rPr>
              <a:t>ellucian.com</a:t>
            </a:r>
            <a:r>
              <a:rPr lang="en-US" dirty="0" smtClean="0"/>
              <a:t>? 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Extract the file you need to start with</a:t>
            </a:r>
          </a:p>
          <a:p>
            <a:pPr lvl="1"/>
            <a:r>
              <a:rPr lang="en-US" dirty="0" smtClean="0"/>
              <a:t>Unzip the file you just downloaded (it contains 2 files, a readme and a </a:t>
            </a:r>
            <a:r>
              <a:rPr lang="en-US" dirty="0" err="1" smtClean="0"/>
              <a:t>tarfile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Untar</a:t>
            </a:r>
            <a:r>
              <a:rPr lang="en-US" dirty="0" smtClean="0"/>
              <a:t> the </a:t>
            </a:r>
            <a:r>
              <a:rPr lang="en-US" dirty="0" err="1" smtClean="0"/>
              <a:t>tarfile</a:t>
            </a:r>
            <a:r>
              <a:rPr lang="en-US" dirty="0" smtClean="0"/>
              <a:t> you just unzipped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err="1" smtClean="0"/>
              <a:t>zipfile</a:t>
            </a:r>
            <a:r>
              <a:rPr lang="en-US" dirty="0"/>
              <a:t> </a:t>
            </a:r>
            <a:r>
              <a:rPr lang="en-US" dirty="0" smtClean="0"/>
              <a:t>you just pulled from the </a:t>
            </a:r>
            <a:r>
              <a:rPr lang="en-US" dirty="0" err="1" smtClean="0"/>
              <a:t>tarfile</a:t>
            </a:r>
            <a:r>
              <a:rPr lang="en-US" dirty="0" smtClean="0"/>
              <a:t>, you’ll be unzipping it in a second, it’s most likely in java/</a:t>
            </a:r>
            <a:r>
              <a:rPr lang="en-US" dirty="0"/>
              <a:t>release-StudentFacultyGradeEntry-</a:t>
            </a:r>
            <a:r>
              <a:rPr lang="en-US" dirty="0" smtClean="0"/>
              <a:t>9.2.0.1.zip</a:t>
            </a:r>
          </a:p>
          <a:p>
            <a:pPr lvl="1"/>
            <a:r>
              <a:rPr lang="en-US" dirty="0" smtClean="0"/>
              <a:t>Now you’re ready to start the process, First - have a drink, you’ll thank me later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nds15005A-2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990600"/>
            <a:ext cx="1828800" cy="1828800"/>
          </a:xfrm>
          <a:prstGeom prst="rect">
            <a:avLst/>
          </a:prstGeom>
        </p:spPr>
      </p:pic>
      <p:pic>
        <p:nvPicPr>
          <p:cNvPr id="6" name="Picture 5" descr="1959954_10152246986316552_1024980535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886200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5438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Create a temporary directory to work from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/>
              <a:t>$HOME/ban9temp</a:t>
            </a:r>
            <a:endParaRPr lang="en-US" dirty="0" smtClean="0"/>
          </a:p>
          <a:p>
            <a:pPr lvl="1"/>
            <a:r>
              <a:rPr lang="en-US" dirty="0" smtClean="0"/>
              <a:t>cd </a:t>
            </a:r>
            <a:r>
              <a:rPr lang="en-US" dirty="0"/>
              <a:t>$HOME/</a:t>
            </a:r>
            <a:r>
              <a:rPr lang="en-US" dirty="0" smtClean="0"/>
              <a:t>ban9temp</a:t>
            </a:r>
          </a:p>
          <a:p>
            <a:pPr lvl="1"/>
            <a:r>
              <a:rPr lang="en-US" dirty="0" smtClean="0"/>
              <a:t>unzip where-ever/release</a:t>
            </a:r>
            <a:r>
              <a:rPr lang="en-US" dirty="0"/>
              <a:t>-StudentFacultyGradeEntry-9.2.0.1.</a:t>
            </a:r>
            <a:r>
              <a:rPr lang="en-US" dirty="0" smtClean="0"/>
              <a:t>zip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installer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+x ant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in/install home</a:t>
            </a:r>
          </a:p>
          <a:p>
            <a:pPr lvl="2"/>
            <a:r>
              <a:rPr lang="en-US" dirty="0" smtClean="0"/>
              <a:t>Prompted for full path of module home &amp; shared configuration directory, we’ll use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endParaRPr lang="en-US" dirty="0" smtClean="0"/>
          </a:p>
          <a:p>
            <a:pPr lvl="1"/>
            <a:r>
              <a:rPr lang="en-US" dirty="0" smtClean="0"/>
              <a:t>Go and make all your local modifications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3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5486400"/>
          </a:xfrm>
        </p:spPr>
        <p:txBody>
          <a:bodyPr/>
          <a:lstStyle/>
          <a:p>
            <a:r>
              <a:rPr lang="en-US" dirty="0" smtClean="0"/>
              <a:t>Regenerate the WAR file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r>
              <a:rPr lang="en-US" dirty="0" smtClean="0"/>
              <a:t>/current/installer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</a:t>
            </a:r>
            <a:r>
              <a:rPr lang="en-US" dirty="0" err="1" smtClean="0"/>
              <a:t>systool</a:t>
            </a:r>
            <a:r>
              <a:rPr lang="en-US" dirty="0" smtClean="0"/>
              <a:t> war</a:t>
            </a:r>
          </a:p>
          <a:p>
            <a:pPr lvl="1"/>
            <a:r>
              <a:rPr lang="en-US" dirty="0" err="1" smtClean="0"/>
              <a:t>Warfile</a:t>
            </a:r>
            <a:r>
              <a:rPr lang="en-US" dirty="0" smtClean="0"/>
              <a:t> is in </a:t>
            </a:r>
            <a:r>
              <a:rPr lang="en-US" dirty="0"/>
              <a:t>/home/</a:t>
            </a:r>
            <a:r>
              <a:rPr lang="en-US" dirty="0" err="1"/>
              <a:t>xeuser</a:t>
            </a:r>
            <a:r>
              <a:rPr lang="en-US" dirty="0"/>
              <a:t>/</a:t>
            </a:r>
            <a:r>
              <a:rPr lang="en-US" dirty="0" err="1"/>
              <a:t>banner_test_homes</a:t>
            </a:r>
            <a:r>
              <a:rPr lang="en-US" dirty="0"/>
              <a:t>/</a:t>
            </a:r>
            <a:r>
              <a:rPr lang="en-US" dirty="0" smtClean="0"/>
              <a:t>current/</a:t>
            </a:r>
            <a:r>
              <a:rPr lang="en-US" dirty="0" err="1" smtClean="0"/>
              <a:t>dist</a:t>
            </a:r>
            <a:endParaRPr lang="en-US" dirty="0" smtClean="0"/>
          </a:p>
          <a:p>
            <a:pPr lvl="1"/>
            <a:r>
              <a:rPr lang="en-US" dirty="0" smtClean="0"/>
              <a:t>Deploy 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478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References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344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438400"/>
            <a:ext cx="7543800" cy="32766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60000"/>
              </a:spcBef>
            </a:pPr>
            <a:r>
              <a:rPr lang="en-US" sz="2800" dirty="0"/>
              <a:t>https://github.com/crpeck/mabug-</a:t>
            </a:r>
            <a:r>
              <a:rPr lang="en-US" sz="2800" dirty="0" smtClean="0"/>
              <a:t>2014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crpeck</a:t>
            </a:r>
            <a:r>
              <a:rPr lang="en-US" sz="2800" dirty="0"/>
              <a:t>/vagrant-</a:t>
            </a:r>
            <a:r>
              <a:rPr lang="en-US" sz="2800" dirty="0" err="1"/>
              <a:t>mabug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/>
              <a:t>jenkins-</a:t>
            </a:r>
            <a:r>
              <a:rPr lang="en-US" sz="2600" dirty="0" err="1" smtClean="0"/>
              <a:t>ci.org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/>
              <a:t>http://</a:t>
            </a:r>
            <a:r>
              <a:rPr lang="en-US" sz="2600" dirty="0" err="1"/>
              <a:t>git-</a:t>
            </a:r>
            <a:r>
              <a:rPr lang="en-US" sz="2600" dirty="0" err="1" smtClean="0"/>
              <a:t>scm.com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www.vagrantup.com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www.virtualbox.org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 smtClean="0"/>
              <a:t>http://</a:t>
            </a:r>
            <a:r>
              <a:rPr lang="en-US" sz="2600" dirty="0" err="1" smtClean="0"/>
              <a:t>puppetlabs.com</a:t>
            </a:r>
            <a:endParaRPr lang="en-US" sz="26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76400"/>
            <a:ext cx="8229600" cy="7040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Questions &amp; Answers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304800" y="1219200"/>
            <a:ext cx="8229600" cy="856488"/>
          </a:xfrm>
          <a:noFill/>
          <a:ln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  <a:latin typeface="Helvetica" pitchFamily="34" charset="0"/>
                <a:cs typeface="Helvetica" pitchFamily="34" charset="0"/>
              </a:rPr>
              <a:t>Session Rules of Etiquette</a:t>
            </a:r>
          </a:p>
        </p:txBody>
      </p:sp>
      <p:sp>
        <p:nvSpPr>
          <p:cNvPr id="249859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387350" y="1752599"/>
            <a:ext cx="8305800" cy="3978275"/>
          </a:xfrm>
          <a:noFill/>
          <a:ln/>
        </p:spPr>
        <p:txBody>
          <a:bodyPr>
            <a:noAutofit/>
          </a:bodyPr>
          <a:lstStyle/>
          <a:p>
            <a:pPr>
              <a:spcBef>
                <a:spcPct val="60000"/>
              </a:spcBef>
            </a:pPr>
            <a:r>
              <a:rPr lang="en-US" dirty="0"/>
              <a:t>Please </a:t>
            </a:r>
            <a:r>
              <a:rPr lang="en-US" dirty="0" smtClean="0"/>
              <a:t>silence </a:t>
            </a:r>
            <a:r>
              <a:rPr lang="en-US" dirty="0"/>
              <a:t>your cell </a:t>
            </a:r>
            <a:r>
              <a:rPr lang="en-US" dirty="0" smtClean="0"/>
              <a:t>phone/pager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If </a:t>
            </a:r>
            <a:r>
              <a:rPr lang="en-US" dirty="0"/>
              <a:t>you must leave the session early, please do so as discreetly as possible</a:t>
            </a:r>
          </a:p>
          <a:p>
            <a:pPr>
              <a:spcBef>
                <a:spcPct val="60000"/>
              </a:spcBef>
            </a:pPr>
            <a:r>
              <a:rPr lang="en-US" dirty="0"/>
              <a:t>Please avoid side conversation during the </a:t>
            </a:r>
            <a:r>
              <a:rPr lang="en-US" dirty="0" smtClean="0"/>
              <a:t>session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Please, feel free to ask questions at any time</a:t>
            </a: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281873" y="4997450"/>
            <a:ext cx="8470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1" hangingPunct="1">
              <a:spcBef>
                <a:spcPct val="50000"/>
              </a:spcBef>
              <a:buSzPct val="70000"/>
              <a:buFont typeface="Wingdings" pitchFamily="2" charset="2"/>
              <a:buNone/>
            </a:pPr>
            <a:r>
              <a:rPr lang="en-US" sz="2600" dirty="0">
                <a:latin typeface="Helvetica" pitchFamily="34" charset="0"/>
              </a:rPr>
              <a:t>Thank you for your cooperation!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1219200"/>
            <a:ext cx="8305800" cy="4648200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4000" dirty="0">
                <a:solidFill>
                  <a:srgbClr val="0062AC"/>
                </a:solidFill>
              </a:rPr>
              <a:t>Thank </a:t>
            </a:r>
            <a:r>
              <a:rPr lang="en-US" sz="4000" dirty="0" smtClean="0">
                <a:solidFill>
                  <a:srgbClr val="0062AC"/>
                </a:solidFill>
              </a:rPr>
              <a:t>You for Attending!</a:t>
            </a:r>
            <a:endParaRPr lang="en-US" sz="4000" dirty="0"/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Chris Peck</a:t>
            </a:r>
            <a:endParaRPr lang="en-US" sz="2800" dirty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err="1" smtClean="0"/>
              <a:t>crpeck@wm.edu</a:t>
            </a: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@</a:t>
            </a:r>
            <a:r>
              <a:rPr lang="en-US" sz="2800" dirty="0" err="1" smtClean="0"/>
              <a:t>crpeck</a:t>
            </a:r>
            <a:endParaRPr lang="en-US" sz="2800" dirty="0"/>
          </a:p>
          <a:p>
            <a:pPr marL="0" indent="0" algn="ctr">
              <a:buNone/>
              <a:defRPr/>
            </a:pPr>
            <a:endParaRPr lang="en-CA" sz="2800" b="1" dirty="0" smtClean="0"/>
          </a:p>
          <a:p>
            <a:pPr marL="0" indent="0" algn="ctr">
              <a:buNone/>
              <a:defRPr/>
            </a:pPr>
            <a:r>
              <a:rPr lang="en-CA" sz="2800" b="1" dirty="0" smtClean="0"/>
              <a:t>Stick around for </a:t>
            </a:r>
            <a:r>
              <a:rPr lang="en-CA" sz="2800" b="1" dirty="0" err="1" smtClean="0"/>
              <a:t>DevOps</a:t>
            </a:r>
            <a:r>
              <a:rPr lang="en-CA" sz="2800" b="1" dirty="0" smtClean="0"/>
              <a:t> in a Banner World!</a:t>
            </a:r>
          </a:p>
          <a:p>
            <a:pPr marL="0" indent="0" algn="ctr">
              <a:buNone/>
              <a:defRPr/>
            </a:pPr>
            <a:r>
              <a:rPr lang="en-CA" sz="2800" b="1" dirty="0" smtClean="0"/>
              <a:t>Please </a:t>
            </a:r>
            <a:r>
              <a:rPr lang="en-CA" sz="2800" b="1" dirty="0"/>
              <a:t>complete the </a:t>
            </a:r>
            <a:r>
              <a:rPr lang="en-CA" sz="2800" b="1" dirty="0" smtClean="0"/>
              <a:t>session evaluation for</a:t>
            </a:r>
            <a:endParaRPr lang="en-CA" sz="2800" b="1" dirty="0"/>
          </a:p>
          <a:p>
            <a:pPr marL="0" indent="0" algn="ctr">
              <a:buNone/>
              <a:defRPr/>
            </a:pPr>
            <a:r>
              <a:rPr lang="en-CA" b="1" dirty="0" smtClean="0">
                <a:solidFill>
                  <a:srgbClr val="C00000"/>
                </a:solidFill>
              </a:rPr>
              <a:t>Automated Build and Deployment of Tomcat Apps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buNone/>
              <a:defRPr/>
            </a:pPr>
            <a:r>
              <a:rPr lang="en-CA" b="1" dirty="0">
                <a:solidFill>
                  <a:srgbClr val="C00000"/>
                </a:solidFill>
              </a:rPr>
              <a:t>Session ID#: </a:t>
            </a:r>
            <a:r>
              <a:rPr lang="en-CA" b="1" dirty="0" smtClean="0">
                <a:solidFill>
                  <a:srgbClr val="C00000"/>
                </a:solidFill>
              </a:rPr>
              <a:t>8743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438400"/>
            <a:ext cx="7772400" cy="3200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This presentation will describe our journey to an automated process for building and deploying Apps to a Tomcat server</a:t>
            </a:r>
            <a:r>
              <a:rPr lang="en-US" sz="2800" dirty="0" smtClean="0"/>
              <a:t>. We plan to use this process for XE Apps.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The focus will be on using a variety of open-source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 live demo – what could go wrong???</a:t>
            </a:r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Introductions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209800"/>
            <a:ext cx="7772400" cy="3886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About me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*Nix </a:t>
            </a:r>
            <a:r>
              <a:rPr lang="en-US" sz="2600" dirty="0" err="1" smtClean="0"/>
              <a:t>sysadmin</a:t>
            </a:r>
            <a:r>
              <a:rPr lang="en-US" sz="2600" dirty="0" smtClean="0"/>
              <a:t> at William and Mary since </a:t>
            </a:r>
            <a:r>
              <a:rPr lang="en-US" sz="2600" dirty="0" smtClean="0"/>
              <a:t>1998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Not a </a:t>
            </a:r>
            <a:r>
              <a:rPr lang="en-US" sz="2600" dirty="0" smtClean="0"/>
              <a:t>Developer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U</a:t>
            </a:r>
            <a:r>
              <a:rPr lang="en-US" sz="2600" dirty="0" smtClean="0"/>
              <a:t>sed to “hand-craft” all our servers &amp; applications, everything was a “snowflake”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Now we automate and define by code almost everything, we make snowballs out of snowflakes</a:t>
            </a: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About you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</a:t>
            </a:r>
            <a:r>
              <a:rPr lang="en-US" sz="2600" dirty="0" err="1" smtClean="0"/>
              <a:t>Devs</a:t>
            </a:r>
            <a:r>
              <a:rPr lang="en-US" sz="2600" dirty="0" smtClean="0"/>
              <a:t> </a:t>
            </a:r>
            <a:r>
              <a:rPr lang="en-US" sz="2600" dirty="0" smtClean="0"/>
              <a:t>here?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Ops </a:t>
            </a:r>
            <a:r>
              <a:rPr lang="en-US" sz="2600" dirty="0" smtClean="0"/>
              <a:t>here?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Who’s already doing this?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has a pager? Please hold it up for the younger folks to see.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4507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Learning Outcomes of this session: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2438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various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 available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what can be done with them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Learn where to get them, they’re all open-source</a:t>
            </a:r>
            <a:endParaRPr lang="en-US" sz="2800" dirty="0"/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Agenda: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38100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Pre-Jenkins – how we used to do this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Post-Jenkins – automation is sweet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Live Demo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Discuss the tools &amp; how to get them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Q&amp;A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1512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28956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Warfile</a:t>
            </a:r>
            <a:r>
              <a:rPr lang="en-US" sz="2800" dirty="0" smtClean="0"/>
              <a:t> uploaded to a Shared Net Drive</a:t>
            </a:r>
            <a:endParaRPr lang="en-US" sz="32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then ping Ops to deploy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copy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server, then deploy it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54102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We’re actually called Unix Engineering, but, I’ll be referring to our team as “Ops”.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Java on their desktop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Grails on their Desktop</a:t>
            </a:r>
            <a:endParaRPr lang="en-US" sz="3000" dirty="0"/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Build &amp; Testing done on a Windows Desktop usually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Classic “but it ran ok on my Desktop” scenario</a:t>
            </a:r>
          </a:p>
          <a:p>
            <a:pPr marL="0" indent="0">
              <a:spcBef>
                <a:spcPct val="60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5317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10473</TotalTime>
  <Words>1019</Words>
  <Application>Microsoft Macintosh PowerPoint</Application>
  <PresentationFormat>On-screen Show (4:3)</PresentationFormat>
  <Paragraphs>155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NewsPrint</vt:lpstr>
      <vt:lpstr>PowerPoint Presentation</vt:lpstr>
      <vt:lpstr>Automated Build and Deployment of Tomcat Apps</vt:lpstr>
      <vt:lpstr>Session Rules of Etiquette</vt:lpstr>
      <vt:lpstr>Introduction</vt:lpstr>
      <vt:lpstr>Introductions</vt:lpstr>
      <vt:lpstr>Learning Outcomes of this session:</vt:lpstr>
      <vt:lpstr>Agenda:</vt:lpstr>
      <vt:lpstr>Pre-Jenkins</vt:lpstr>
      <vt:lpstr>Pre-Jenkins Issues</vt:lpstr>
      <vt:lpstr>PowerPoint Presentation</vt:lpstr>
      <vt:lpstr>Pre-Jenkins Issues</vt:lpstr>
      <vt:lpstr>What is Jenkins?</vt:lpstr>
      <vt:lpstr>Post Jenkins</vt:lpstr>
      <vt:lpstr>Post-Jenkins Pros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and Deploying XE warfile the Ellucian Way</vt:lpstr>
      <vt:lpstr>PowerPoint Presentation</vt:lpstr>
      <vt:lpstr>PowerPoint Presentation</vt:lpstr>
      <vt:lpstr>References</vt:lpstr>
      <vt:lpstr>Questions &amp; Answers</vt:lpstr>
      <vt:lpstr>PowerPoint Presentation</vt:lpstr>
    </vt:vector>
  </TitlesOfParts>
  <Company>Utah Valley State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UVSC</dc:creator>
  <cp:lastModifiedBy>Chris Peck</cp:lastModifiedBy>
  <cp:revision>121</cp:revision>
  <dcterms:created xsi:type="dcterms:W3CDTF">2009-06-09T19:35:08Z</dcterms:created>
  <dcterms:modified xsi:type="dcterms:W3CDTF">2014-09-17T20:33:51Z</dcterms:modified>
</cp:coreProperties>
</file>